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Default Extension="jpg" ContentType="image/jpeg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notesMasterIdLst>
    <p:notesMasterId r:id="rId4"/>
  </p:notesMasterIdLst>
  <p:sldIdLst>
    <p:sldId id="256" r:id="rId2"/>
    <p:sldId id="257" r:id="rId3"/>
  </p:sldIdLst>
  <p:sldSz cx="9906000" cy="6858000" type="A4"/>
  <p:notesSz cx="6797675" cy="9926638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="" xmlns:p15="http://schemas.microsoft.com/office/powerpoint/2012/main">
        <p15:guide id="1" orient="horz" pos="2160" userDrawn="1">
          <p15:clr>
            <a:srgbClr val="A4A3A4"/>
          </p15:clr>
        </p15:guide>
        <p15:guide id="2" pos="3120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=""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987" autoAdjust="0"/>
    <p:restoredTop sz="94660"/>
  </p:normalViewPr>
  <p:slideViewPr>
    <p:cSldViewPr snapToGrid="0">
      <p:cViewPr>
        <p:scale>
          <a:sx n="96" d="100"/>
          <a:sy n="96" d="100"/>
        </p:scale>
        <p:origin x="-1824" y="-540"/>
      </p:cViewPr>
      <p:guideLst>
        <p:guide orient="horz" pos="2160"/>
        <p:guide pos="312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notesMaster" Target="notesMasters/notesMaster1.xml"/></Relationships>
</file>

<file path=ppt/media/image1.jpg>
</file>

<file path=ppt/media/image2.png>
</file>

<file path=ppt/media/image3.jpeg>
</file>

<file path=ppt/media/image4.jpeg>
</file>

<file path=ppt/media/image5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хний колонтитул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46400" cy="4968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ru-RU"/>
          </a:p>
        </p:txBody>
      </p:sp>
      <p:sp>
        <p:nvSpPr>
          <p:cNvPr id="3" name="Дата 2"/>
          <p:cNvSpPr>
            <a:spLocks noGrp="1"/>
          </p:cNvSpPr>
          <p:nvPr>
            <p:ph type="dt" idx="1"/>
          </p:nvPr>
        </p:nvSpPr>
        <p:spPr>
          <a:xfrm>
            <a:off x="3849688" y="0"/>
            <a:ext cx="2946400" cy="4968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A620307F-6CDD-4090-AA85-0F9A8C54DBE9}" type="datetimeFigureOut">
              <a:rPr lang="ru-RU" smtClean="0"/>
              <a:t>27.01.2021</a:t>
            </a:fld>
            <a:endParaRPr lang="ru-RU"/>
          </a:p>
        </p:txBody>
      </p:sp>
      <p:sp>
        <p:nvSpPr>
          <p:cNvPr id="4" name="Образ слайда 3"/>
          <p:cNvSpPr>
            <a:spLocks noGrp="1" noRot="1" noChangeAspect="1"/>
          </p:cNvSpPr>
          <p:nvPr>
            <p:ph type="sldImg" idx="2"/>
          </p:nvPr>
        </p:nvSpPr>
        <p:spPr>
          <a:xfrm>
            <a:off x="711200" y="744538"/>
            <a:ext cx="5375275" cy="3722687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ru-RU"/>
          </a:p>
        </p:txBody>
      </p:sp>
      <p:sp>
        <p:nvSpPr>
          <p:cNvPr id="5" name="Заметки 4"/>
          <p:cNvSpPr>
            <a:spLocks noGrp="1"/>
          </p:cNvSpPr>
          <p:nvPr>
            <p:ph type="body" sz="quarter" idx="3"/>
          </p:nvPr>
        </p:nvSpPr>
        <p:spPr>
          <a:xfrm>
            <a:off x="679450" y="4714875"/>
            <a:ext cx="5438775" cy="4467225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4"/>
          </p:nvPr>
        </p:nvSpPr>
        <p:spPr>
          <a:xfrm>
            <a:off x="0" y="9428163"/>
            <a:ext cx="2946400" cy="4968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5"/>
          </p:nvPr>
        </p:nvSpPr>
        <p:spPr>
          <a:xfrm>
            <a:off x="3849688" y="9428163"/>
            <a:ext cx="2946400" cy="4968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87CEE825-FA36-4368-B208-3502D3001E13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635494682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742950" y="1122363"/>
            <a:ext cx="84201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238250" y="3602038"/>
            <a:ext cx="74295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ru-RU" smtClean="0"/>
              <a:t>Образец подзаголовка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2B526AD-0F81-4E90-8281-C2AB78D3C90D}" type="datetimeFigureOut">
              <a:rPr lang="ru-RU" smtClean="0"/>
              <a:t>27.01.2021</a:t>
            </a:fld>
            <a:endParaRPr lang="ru-RU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8C1635E-4179-4480-BF86-1FF50893F1F7}" type="slidenum">
              <a:rPr lang="ru-RU" smtClean="0"/>
              <a:t>‹#›</a:t>
            </a:fld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3535121457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2B526AD-0F81-4E90-8281-C2AB78D3C90D}" type="datetimeFigureOut">
              <a:rPr lang="ru-RU" smtClean="0"/>
              <a:t>27.01.2021</a:t>
            </a:fld>
            <a:endParaRPr lang="ru-RU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8C1635E-4179-4480-BF86-1FF50893F1F7}" type="slidenum">
              <a:rPr lang="ru-RU" smtClean="0"/>
              <a:t>‹#›</a:t>
            </a:fld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408302666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7088982" y="365125"/>
            <a:ext cx="2135981" cy="5811838"/>
          </a:xfrm>
        </p:spPr>
        <p:txBody>
          <a:bodyPr vert="eaVert"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81038" y="365125"/>
            <a:ext cx="6284119" cy="5811838"/>
          </a:xfr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2B526AD-0F81-4E90-8281-C2AB78D3C90D}" type="datetimeFigureOut">
              <a:rPr lang="ru-RU" smtClean="0"/>
              <a:t>27.01.2021</a:t>
            </a:fld>
            <a:endParaRPr lang="ru-RU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8C1635E-4179-4480-BF86-1FF50893F1F7}" type="slidenum">
              <a:rPr lang="ru-RU" smtClean="0"/>
              <a:t>‹#›</a:t>
            </a:fld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177632645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2B526AD-0F81-4E90-8281-C2AB78D3C90D}" type="datetimeFigureOut">
              <a:rPr lang="ru-RU" smtClean="0"/>
              <a:t>27.01.2021</a:t>
            </a:fld>
            <a:endParaRPr lang="ru-RU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8C1635E-4179-4480-BF86-1FF50893F1F7}" type="slidenum">
              <a:rPr lang="ru-RU" smtClean="0"/>
              <a:t>‹#›</a:t>
            </a:fld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381709245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5879" y="1709740"/>
            <a:ext cx="8543925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5879" y="4589465"/>
            <a:ext cx="8543925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/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2B526AD-0F81-4E90-8281-C2AB78D3C90D}" type="datetimeFigureOut">
              <a:rPr lang="ru-RU" smtClean="0"/>
              <a:t>27.01.2021</a:t>
            </a:fld>
            <a:endParaRPr lang="ru-RU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8C1635E-4179-4480-BF86-1FF50893F1F7}" type="slidenum">
              <a:rPr lang="ru-RU" smtClean="0"/>
              <a:t>‹#›</a:t>
            </a:fld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153695714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81038" y="1825625"/>
            <a:ext cx="4210050" cy="4351338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014913" y="1825625"/>
            <a:ext cx="4210050" cy="4351338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2B526AD-0F81-4E90-8281-C2AB78D3C90D}" type="datetimeFigureOut">
              <a:rPr lang="ru-RU" smtClean="0"/>
              <a:t>27.01.2021</a:t>
            </a:fld>
            <a:endParaRPr lang="ru-RU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8C1635E-4179-4480-BF86-1FF50893F1F7}" type="slidenum">
              <a:rPr lang="ru-RU" smtClean="0"/>
              <a:t>‹#›</a:t>
            </a:fld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244859616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2328" y="365127"/>
            <a:ext cx="8543925" cy="1325563"/>
          </a:xfrm>
        </p:spPr>
        <p:txBody>
          <a:bodyPr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2329" y="1681163"/>
            <a:ext cx="4190702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82329" y="2505075"/>
            <a:ext cx="4190702" cy="3684588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5014913" y="1681163"/>
            <a:ext cx="4211340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5014913" y="2505075"/>
            <a:ext cx="4211340" cy="3684588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2B526AD-0F81-4E90-8281-C2AB78D3C90D}" type="datetimeFigureOut">
              <a:rPr lang="ru-RU" smtClean="0"/>
              <a:t>27.01.2021</a:t>
            </a:fld>
            <a:endParaRPr lang="ru-RU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8C1635E-4179-4480-BF86-1FF50893F1F7}" type="slidenum">
              <a:rPr lang="ru-RU" smtClean="0"/>
              <a:t>‹#›</a:t>
            </a:fld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62412725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2B526AD-0F81-4E90-8281-C2AB78D3C90D}" type="datetimeFigureOut">
              <a:rPr lang="ru-RU" smtClean="0"/>
              <a:t>27.01.2021</a:t>
            </a:fld>
            <a:endParaRPr lang="ru-RU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8C1635E-4179-4480-BF86-1FF50893F1F7}" type="slidenum">
              <a:rPr lang="ru-RU" smtClean="0"/>
              <a:t>‹#›</a:t>
            </a:fld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63559209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2B526AD-0F81-4E90-8281-C2AB78D3C90D}" type="datetimeFigureOut">
              <a:rPr lang="ru-RU" smtClean="0"/>
              <a:t>27.01.2021</a:t>
            </a:fld>
            <a:endParaRPr lang="ru-RU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8C1635E-4179-4480-BF86-1FF50893F1F7}" type="slidenum">
              <a:rPr lang="ru-RU" smtClean="0"/>
              <a:t>‹#›</a:t>
            </a:fld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164916256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2328" y="457200"/>
            <a:ext cx="3194943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211340" y="987427"/>
            <a:ext cx="5014913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82328" y="2057400"/>
            <a:ext cx="3194943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2B526AD-0F81-4E90-8281-C2AB78D3C90D}" type="datetimeFigureOut">
              <a:rPr lang="ru-RU" smtClean="0"/>
              <a:t>27.01.2021</a:t>
            </a:fld>
            <a:endParaRPr lang="ru-RU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8C1635E-4179-4480-BF86-1FF50893F1F7}" type="slidenum">
              <a:rPr lang="ru-RU" smtClean="0"/>
              <a:t>‹#›</a:t>
            </a:fld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287350726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2328" y="457200"/>
            <a:ext cx="3194943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4211340" y="987427"/>
            <a:ext cx="5014913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ru-RU" dirty="0" smtClean="0"/>
              <a:t>Вставка рисунка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82328" y="2057400"/>
            <a:ext cx="3194943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2B526AD-0F81-4E90-8281-C2AB78D3C90D}" type="datetimeFigureOut">
              <a:rPr lang="ru-RU" smtClean="0"/>
              <a:t>27.01.2021</a:t>
            </a:fld>
            <a:endParaRPr lang="ru-RU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8C1635E-4179-4480-BF86-1FF50893F1F7}" type="slidenum">
              <a:rPr lang="ru-RU" smtClean="0"/>
              <a:t>‹#›</a:t>
            </a:fld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227949716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81038" y="365127"/>
            <a:ext cx="8543925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1038" y="1825625"/>
            <a:ext cx="8543925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81038" y="6356352"/>
            <a:ext cx="222885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2B526AD-0F81-4E90-8281-C2AB78D3C90D}" type="datetimeFigureOut">
              <a:rPr lang="ru-RU" smtClean="0"/>
              <a:t>27.01.2021</a:t>
            </a:fld>
            <a:endParaRPr lang="ru-RU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281363" y="6356352"/>
            <a:ext cx="3343275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ru-RU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996113" y="6356352"/>
            <a:ext cx="222885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8C1635E-4179-4480-BF86-1FF50893F1F7}" type="slidenum">
              <a:rPr lang="ru-RU" smtClean="0"/>
              <a:t>‹#›</a:t>
            </a:fld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303417649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png"/><Relationship Id="rId2" Type="http://schemas.openxmlformats.org/officeDocument/2006/relationships/image" Target="../media/image1.jpg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image" Target="../media/image3.jpeg"/><Relationship Id="rId2" Type="http://schemas.openxmlformats.org/officeDocument/2006/relationships/image" Target="../media/image1.jpg"/><Relationship Id="rId1" Type="http://schemas.openxmlformats.org/officeDocument/2006/relationships/slideLayout" Target="../slideLayouts/slideLayout2.xml"/><Relationship Id="rId5" Type="http://schemas.openxmlformats.org/officeDocument/2006/relationships/image" Target="../media/image5.jpeg"/><Relationship Id="rId4" Type="http://schemas.openxmlformats.org/officeDocument/2006/relationships/image" Target="../media/image4.jpeg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5" name="Рисунок 4"/>
          <p:cNvPicPr>
            <a:picLocks noChangeAspect="1"/>
          </p:cNvPicPr>
          <p:nvPr/>
        </p:nvPicPr>
        <p:blipFill rotWithShape="1"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8022" r="8087" b="9091"/>
          <a:stretch/>
        </p:blipFill>
        <p:spPr>
          <a:xfrm>
            <a:off x="-103367" y="0"/>
            <a:ext cx="9996667" cy="6858000"/>
          </a:xfrm>
          <a:prstGeom prst="rect">
            <a:avLst/>
          </a:prstGeom>
        </p:spPr>
      </p:pic>
      <p:sp>
        <p:nvSpPr>
          <p:cNvPr id="6" name="TextBox 5"/>
          <p:cNvSpPr txBox="1"/>
          <p:nvPr/>
        </p:nvSpPr>
        <p:spPr>
          <a:xfrm>
            <a:off x="4965700" y="199465"/>
            <a:ext cx="49403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ru-RU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Памятка</a:t>
            </a:r>
            <a:endParaRPr lang="ru-RU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7" name="TextBox 6"/>
          <p:cNvSpPr txBox="1"/>
          <p:nvPr/>
        </p:nvSpPr>
        <p:spPr>
          <a:xfrm>
            <a:off x="4978400" y="735534"/>
            <a:ext cx="4940300" cy="101566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ru-RU" sz="2000" b="1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Предоставление государственной социальной помощи на основании социального контракта</a:t>
            </a:r>
            <a:endParaRPr lang="ru-RU" sz="2000" b="1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8" name="TextBox 7"/>
          <p:cNvSpPr txBox="1"/>
          <p:nvPr/>
        </p:nvSpPr>
        <p:spPr>
          <a:xfrm>
            <a:off x="4965700" y="5740604"/>
            <a:ext cx="4940300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ru-RU" sz="2000" b="1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Социальный контракт – программа новых возможностей</a:t>
            </a:r>
            <a:endParaRPr lang="ru-RU" sz="2000" b="1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9" name="TextBox 8"/>
          <p:cNvSpPr txBox="1"/>
          <p:nvPr/>
        </p:nvSpPr>
        <p:spPr>
          <a:xfrm>
            <a:off x="25400" y="201626"/>
            <a:ext cx="4940300" cy="116955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just"/>
            <a:r>
              <a:rPr lang="ru-RU" sz="1400" b="1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Получатели</a:t>
            </a:r>
            <a:r>
              <a:rPr lang="ru-RU" sz="14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 – малоимущие семьи, малоимущие одиноко проживающие граждане, которые по не зависящим от них причинам имеют среднедушевой доход ниже величины прожиточного минимума, установленного в Оренбургской области в расчете на душу населения</a:t>
            </a:r>
            <a:endParaRPr lang="ru-RU" sz="14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10" name="Прямоугольник 9"/>
          <p:cNvSpPr/>
          <p:nvPr/>
        </p:nvSpPr>
        <p:spPr>
          <a:xfrm>
            <a:off x="25400" y="1910702"/>
            <a:ext cx="4953000" cy="2246769"/>
          </a:xfrm>
          <a:prstGeom prst="rect">
            <a:avLst/>
          </a:prstGeom>
        </p:spPr>
        <p:txBody>
          <a:bodyPr>
            <a:spAutoFit/>
          </a:bodyPr>
          <a:lstStyle/>
          <a:p>
            <a:pPr algn="just"/>
            <a:r>
              <a:rPr lang="ru-RU" sz="1400" b="1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Условия:</a:t>
            </a:r>
          </a:p>
          <a:p>
            <a:pPr marL="285750" indent="-285750" algn="just">
              <a:buFontTx/>
              <a:buChar char="-"/>
            </a:pPr>
            <a:r>
              <a:rPr lang="ru-RU" sz="14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Наличие гражданства РФ и факта проживания на территории Оренбургской области не менее 24 месяцев;</a:t>
            </a:r>
          </a:p>
          <a:p>
            <a:pPr marL="285750" indent="-285750" algn="just">
              <a:buFontTx/>
              <a:buChar char="-"/>
            </a:pPr>
            <a:r>
              <a:rPr lang="ru-RU" sz="14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Отсутствие в собственности членов семьи заявителя недвижимого имущества, сдача в аренду которого может приносить доход;</a:t>
            </a:r>
          </a:p>
          <a:p>
            <a:pPr marL="285750" indent="-285750" algn="just">
              <a:buFontTx/>
              <a:buChar char="-"/>
            </a:pPr>
            <a:r>
              <a:rPr lang="ru-RU" sz="14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Ни один из членов семьи не зарегистрирован в качестве индивидуального предпринимателя;</a:t>
            </a:r>
          </a:p>
          <a:p>
            <a:pPr marL="285750" indent="-285750" algn="just">
              <a:buFontTx/>
              <a:buChar char="-"/>
            </a:pPr>
            <a:r>
              <a:rPr lang="ru-RU" sz="14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Все члены семьи дали согласие на получение </a:t>
            </a:r>
            <a:r>
              <a:rPr lang="ru-RU" sz="1400" dirty="0" err="1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госсоцпомощи</a:t>
            </a:r>
            <a:r>
              <a:rPr lang="ru-RU" sz="14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 на основании социального контракта.</a:t>
            </a:r>
            <a:endParaRPr lang="ru-RU" sz="14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11" name="Прямоугольник 10"/>
          <p:cNvSpPr/>
          <p:nvPr/>
        </p:nvSpPr>
        <p:spPr>
          <a:xfrm>
            <a:off x="25400" y="4685182"/>
            <a:ext cx="4953000" cy="1585049"/>
          </a:xfrm>
          <a:prstGeom prst="rect">
            <a:avLst/>
          </a:prstGeom>
        </p:spPr>
        <p:txBody>
          <a:bodyPr>
            <a:spAutoFit/>
          </a:bodyPr>
          <a:lstStyle/>
          <a:p>
            <a:pPr algn="just"/>
            <a:r>
              <a:rPr lang="ru-RU" sz="1300" b="1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ГДЕ ПОЛУЧИТЬ ДОПОЛНИТЕЛЬНУЮ ИНФОРМАЦИЮ</a:t>
            </a:r>
            <a:endParaRPr lang="ru-RU" sz="13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algn="just"/>
            <a:r>
              <a:rPr lang="ru-RU" sz="14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Информацию об адресах, телефонах территориальных органов социальной защиты населения – Комплексных центрах социального обслуживания населения можно получить позвонив 8 (3532) 77-03-03 «Единый социальный телефон» либо на сайте Министерства социального развития Оренбургской области </a:t>
            </a:r>
            <a:r>
              <a:rPr lang="en-US" sz="14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http://msr.orb.ru/</a:t>
            </a:r>
            <a:endParaRPr lang="ru-RU" sz="14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pic>
        <p:nvPicPr>
          <p:cNvPr id="12" name="Рисунок 11"/>
          <p:cNvPicPr>
            <a:picLocks noChangeAspect="1"/>
          </p:cNvPicPr>
          <p:nvPr/>
        </p:nvPicPr>
        <p:blipFill>
          <a:blip r:embed="rId3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5901458" y="2594728"/>
            <a:ext cx="3043383" cy="3145876"/>
          </a:xfrm>
          <a:prstGeom prst="rect">
            <a:avLst/>
          </a:prstGeom>
        </p:spPr>
      </p:pic>
      <p:sp>
        <p:nvSpPr>
          <p:cNvPr id="13" name="TextBox 12"/>
          <p:cNvSpPr txBox="1"/>
          <p:nvPr/>
        </p:nvSpPr>
        <p:spPr>
          <a:xfrm>
            <a:off x="4991100" y="1948397"/>
            <a:ext cx="49403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ru-RU" b="1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Ведение личного подсобного хозяйства</a:t>
            </a:r>
            <a:endParaRPr lang="ru-RU" b="1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150956236"/>
      </p:ext>
    </p:extLst>
  </p:cSld>
  <p:clrMapOvr>
    <a:masterClrMapping/>
  </p:clrMapOvr>
  <p:transition spd="slow">
    <p:push dir="u"/>
  </p:transition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5" name="Рисунок 4"/>
          <p:cNvPicPr>
            <a:picLocks noChangeAspect="1"/>
          </p:cNvPicPr>
          <p:nvPr/>
        </p:nvPicPr>
        <p:blipFill rotWithShape="1"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8022" r="8087" b="9091"/>
          <a:stretch/>
        </p:blipFill>
        <p:spPr>
          <a:xfrm>
            <a:off x="-79513" y="-55659"/>
            <a:ext cx="9985513" cy="6858000"/>
          </a:xfrm>
          <a:prstGeom prst="rect">
            <a:avLst/>
          </a:prstGeom>
        </p:spPr>
      </p:pic>
      <p:sp>
        <p:nvSpPr>
          <p:cNvPr id="7" name="TextBox 6"/>
          <p:cNvSpPr txBox="1"/>
          <p:nvPr/>
        </p:nvSpPr>
        <p:spPr>
          <a:xfrm>
            <a:off x="128104" y="242319"/>
            <a:ext cx="4837596" cy="212365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ru-RU" sz="1200" b="1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Социальный контракт - соглашение</a:t>
            </a:r>
            <a:r>
              <a:rPr lang="ru-RU" sz="1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, заключенное между министерством социального развития Оренбургской области и малообеспеченным гражданином (семьей), в соответствии с которым министерство обязуется осуществлять денежную выплату, а гражданин выполнять мероприятия, </a:t>
            </a:r>
            <a:r>
              <a:rPr lang="ru-RU" sz="1200" b="1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предусмотренные разработанной для него </a:t>
            </a:r>
            <a:r>
              <a:rPr lang="ru-RU" sz="1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программой социальной </a:t>
            </a:r>
            <a:r>
              <a:rPr lang="ru-RU" sz="1200" b="1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адаптации по одному из мероприятий, указанному в ст. 3 Закона Оренбургской области от 16.04.2020 №2180/581-</a:t>
            </a:r>
            <a:r>
              <a:rPr lang="en-US" sz="1200" b="1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VI-</a:t>
            </a:r>
            <a:r>
              <a:rPr lang="ru-RU" sz="1200" b="1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ОЗ «О предоставлении отдельных видов государственной социальной помощи в Оренбургской области» , в том числе на ведение личного подсобного хозяйства (далее – ЛПХ)</a:t>
            </a:r>
            <a:endParaRPr lang="ru-RU" sz="1200" b="1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graphicFrame>
        <p:nvGraphicFramePr>
          <p:cNvPr id="3" name="Таблица 2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995345698"/>
              </p:ext>
            </p:extLst>
          </p:nvPr>
        </p:nvGraphicFramePr>
        <p:xfrm>
          <a:off x="254443" y="2202511"/>
          <a:ext cx="4532242" cy="4406060"/>
        </p:xfrm>
        <a:graphic>
          <a:graphicData uri="http://schemas.openxmlformats.org/drawingml/2006/table">
            <a:tbl>
              <a:tblPr/>
              <a:tblGrid>
                <a:gridCol w="4532242"/>
              </a:tblGrid>
              <a:tr h="4406060">
                <a:tc>
                  <a:txBody>
                    <a:bodyPr/>
                    <a:lstStyle/>
                    <a:p>
                      <a:pPr marL="0" marR="0" lvl="0" indent="-13970" algn="ctr" defTabSz="914400" rtl="0" eaLnBrk="1" fontAlgn="auto" latinLnBrk="0" hangingPunct="1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80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ru-RU" sz="1200" b="1" i="0" u="sng" strike="noStrike" kern="1200" cap="none" spc="0" normalizeH="0" baseline="0" noProof="0" dirty="0" smtClean="0">
                        <a:ln>
                          <a:noFill/>
                        </a:ln>
                        <a:solidFill>
                          <a:srgbClr val="1F4E79"/>
                        </a:solidFill>
                        <a:effectLst/>
                        <a:uLnTx/>
                        <a:uFillTx/>
                        <a:latin typeface="Times New Roman"/>
                        <a:ea typeface="Calibri"/>
                        <a:cs typeface="Times New Roman"/>
                      </a:endParaRPr>
                    </a:p>
                    <a:p>
                      <a:pPr marL="0" marR="0" lvl="0" indent="-13970" algn="ctr" defTabSz="914400" rtl="0" eaLnBrk="1" fontAlgn="auto" latinLnBrk="0" hangingPunct="1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80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ru-RU" sz="1200" b="1" i="0" u="sng" strike="noStrike" kern="1200" cap="none" spc="0" normalizeH="0" baseline="0" noProof="0" dirty="0" smtClean="0">
                          <a:ln>
                            <a:noFill/>
                          </a:ln>
                          <a:solidFill>
                            <a:srgbClr val="1F4E79"/>
                          </a:solidFill>
                          <a:effectLst/>
                          <a:uLnTx/>
                          <a:uFillTx/>
                          <a:latin typeface="Times New Roman"/>
                          <a:ea typeface="Calibri"/>
                          <a:cs typeface="Times New Roman"/>
                        </a:rPr>
                        <a:t>В период действия  социального контракта гражданин имеет право на получение следующих выплат:</a:t>
                      </a:r>
                      <a:endParaRPr kumimoji="0" lang="ru-RU" sz="1100" b="0" i="0" u="none" strike="noStrike" kern="1200" cap="none" spc="0" normalizeH="0" baseline="0" noProof="0" dirty="0" smtClean="0">
                        <a:ln>
                          <a:noFill/>
                        </a:ln>
                        <a:solidFill>
                          <a:prstClr val="black"/>
                        </a:solidFill>
                        <a:effectLst/>
                        <a:uLnTx/>
                        <a:uFillTx/>
                        <a:latin typeface="+mn-lt"/>
                        <a:ea typeface="Calibri"/>
                        <a:cs typeface="Times New Roman"/>
                      </a:endParaRPr>
                    </a:p>
                    <a:p>
                      <a:pPr marL="157480" marR="0" lvl="0" indent="-171450" algn="just" defTabSz="914400" rtl="0" eaLnBrk="1" fontAlgn="auto" latinLnBrk="0" hangingPunct="1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800"/>
                        </a:spcAft>
                        <a:buClrTx/>
                        <a:buSzTx/>
                        <a:buFontTx/>
                        <a:buChar char="-"/>
                        <a:tabLst/>
                        <a:defRPr/>
                      </a:pPr>
                      <a:r>
                        <a:rPr kumimoji="0" lang="ru-RU" sz="1100" b="0" i="0" u="none" strike="noStrike" kern="1200" cap="none" spc="0" normalizeH="0" baseline="0" noProof="0" dirty="0" smtClean="0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+mn-lt"/>
                          <a:ea typeface="Calibri"/>
                          <a:cs typeface="Times New Roman"/>
                        </a:rPr>
                        <a:t>денежная выплата для ведения личного подсобного хозяйства в соответствии с условиями    социального контракта в размере до        100 000 руб.</a:t>
                      </a:r>
                    </a:p>
                    <a:p>
                      <a:pPr marL="157480" marR="0" lvl="0" indent="-171450" algn="just" defTabSz="914400" rtl="0" eaLnBrk="1" fontAlgn="auto" latinLnBrk="0" hangingPunct="1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800"/>
                        </a:spcAft>
                        <a:buClrTx/>
                        <a:buSzTx/>
                        <a:buFontTx/>
                        <a:buChar char="-"/>
                        <a:tabLst/>
                        <a:defRPr/>
                      </a:pPr>
                      <a:r>
                        <a:rPr kumimoji="0" lang="ru-RU" sz="1100" b="0" i="0" u="none" strike="noStrike" kern="1200" cap="none" spc="0" normalizeH="0" baseline="0" noProof="0" dirty="0" smtClean="0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+mn-lt"/>
                          <a:ea typeface="Calibri"/>
                          <a:cs typeface="Times New Roman"/>
                        </a:rPr>
                        <a:t>оплата стоимости профессионального обучения или получения дополнительного  профессионального образования по ведению личного подсобного хозяйства в пределах 30 000 руб.</a:t>
                      </a:r>
                      <a:endParaRPr kumimoji="0" lang="ru-RU" sz="1200" b="0" i="0" u="none" strike="noStrike" kern="1200" cap="none" spc="0" normalizeH="0" baseline="0" noProof="0" dirty="0" smtClean="0">
                        <a:ln>
                          <a:noFill/>
                        </a:ln>
                        <a:solidFill>
                          <a:prstClr val="black"/>
                        </a:solidFill>
                        <a:effectLst/>
                        <a:uLnTx/>
                        <a:uFillTx/>
                        <a:latin typeface="+mn-lt"/>
                        <a:ea typeface="Calibri"/>
                        <a:cs typeface="Times New Roman"/>
                      </a:endParaRPr>
                    </a:p>
                    <a:p>
                      <a:pPr marL="0" marR="0" lvl="0" indent="-13970" algn="ctr" defTabSz="914400" rtl="0" eaLnBrk="1" fontAlgn="auto" latinLnBrk="0" hangingPunct="1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ru-RU" sz="1100" b="1" i="0" u="sng" strike="noStrike" kern="1200" cap="none" spc="0" normalizeH="0" baseline="0" noProof="0" dirty="0" smtClean="0">
                        <a:ln>
                          <a:noFill/>
                        </a:ln>
                        <a:solidFill>
                          <a:srgbClr val="5B9BD5">
                            <a:lumMod val="75000"/>
                          </a:srgbClr>
                        </a:solidFill>
                        <a:effectLst/>
                        <a:uLnTx/>
                        <a:uFillTx/>
                        <a:latin typeface="+mn-lt"/>
                        <a:ea typeface="Calibri"/>
                        <a:cs typeface="Times New Roman"/>
                      </a:endParaRPr>
                    </a:p>
                    <a:p>
                      <a:pPr marL="0" marR="0" lvl="0" indent="-13970" algn="ctr" defTabSz="914400" rtl="0" eaLnBrk="1" fontAlgn="auto" latinLnBrk="0" hangingPunct="1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ru-RU" sz="1200" b="1" i="0" u="sng" strike="noStrike" kern="1200" cap="none" spc="0" normalizeH="0" baseline="0" noProof="0" dirty="0" smtClean="0">
                          <a:ln>
                            <a:noFill/>
                          </a:ln>
                          <a:solidFill>
                            <a:schemeClr val="accent1">
                              <a:lumMod val="50000"/>
                            </a:schemeClr>
                          </a:solidFill>
                          <a:effectLst/>
                          <a:uLnTx/>
                          <a:uFillTx/>
                          <a:latin typeface="+mn-lt"/>
                          <a:ea typeface="Calibri"/>
                          <a:cs typeface="Times New Roman"/>
                        </a:rPr>
                        <a:t>Максимальный срок действия </a:t>
                      </a:r>
                    </a:p>
                    <a:p>
                      <a:pPr marL="0" marR="0" lvl="0" indent="-13970" algn="ctr" defTabSz="914400" rtl="0" eaLnBrk="1" fontAlgn="auto" latinLnBrk="0" hangingPunct="1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ru-RU" sz="1200" b="1" i="0" u="sng" strike="noStrike" kern="1200" cap="none" spc="0" normalizeH="0" baseline="0" noProof="0" dirty="0" smtClean="0">
                          <a:ln>
                            <a:noFill/>
                          </a:ln>
                          <a:solidFill>
                            <a:schemeClr val="accent1">
                              <a:lumMod val="50000"/>
                            </a:schemeClr>
                          </a:solidFill>
                          <a:effectLst/>
                          <a:uLnTx/>
                          <a:uFillTx/>
                          <a:latin typeface="+mn-lt"/>
                          <a:ea typeface="Calibri"/>
                          <a:cs typeface="Times New Roman"/>
                        </a:rPr>
                        <a:t>социального контракта – 12 месяцев</a:t>
                      </a:r>
                    </a:p>
                    <a:p>
                      <a:pPr marL="171450" indent="-171450" algn="just">
                        <a:lnSpc>
                          <a:spcPct val="107000"/>
                        </a:lnSpc>
                        <a:spcAft>
                          <a:spcPts val="800"/>
                        </a:spcAft>
                        <a:buFontTx/>
                        <a:buChar char="-"/>
                      </a:pPr>
                      <a:endParaRPr lang="ru-RU" sz="1100" b="0" u="none" baseline="0" dirty="0" smtClean="0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  <a:ea typeface="Calibri"/>
                        <a:cs typeface="Times New Roman"/>
                      </a:endParaRPr>
                    </a:p>
                    <a:p>
                      <a:pPr marL="171450" indent="-171450" algn="just">
                        <a:lnSpc>
                          <a:spcPct val="107000"/>
                        </a:lnSpc>
                        <a:spcAft>
                          <a:spcPts val="800"/>
                        </a:spcAft>
                        <a:buFontTx/>
                        <a:buChar char="-"/>
                      </a:pPr>
                      <a:endParaRPr lang="ru-RU" sz="1100" b="0" u="none" baseline="0" dirty="0" smtClean="0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  <a:ea typeface="Calibri"/>
                        <a:cs typeface="Times New Roman"/>
                      </a:endParaRPr>
                    </a:p>
                    <a:p>
                      <a:pPr marL="171450" indent="-171450" algn="just">
                        <a:lnSpc>
                          <a:spcPct val="107000"/>
                        </a:lnSpc>
                        <a:spcAft>
                          <a:spcPts val="800"/>
                        </a:spcAft>
                        <a:buFontTx/>
                        <a:buChar char="-"/>
                      </a:pPr>
                      <a:endParaRPr lang="ru-RU" sz="1100" b="0" u="none" baseline="0" dirty="0" smtClean="0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  <a:ea typeface="Calibri"/>
                        <a:cs typeface="Times New Roman"/>
                      </a:endParaRPr>
                    </a:p>
                    <a:p>
                      <a:pPr marL="171450" indent="-171450" algn="just">
                        <a:lnSpc>
                          <a:spcPct val="107000"/>
                        </a:lnSpc>
                        <a:spcAft>
                          <a:spcPts val="800"/>
                        </a:spcAft>
                        <a:buFontTx/>
                        <a:buChar char="-"/>
                      </a:pPr>
                      <a:endParaRPr lang="ru-RU" sz="1100" b="0" u="none" baseline="0" dirty="0" smtClean="0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  <a:ea typeface="Calibri"/>
                        <a:cs typeface="Times New Roman"/>
                      </a:endParaRPr>
                    </a:p>
                    <a:p>
                      <a:pPr marL="171450" indent="-171450" algn="just">
                        <a:lnSpc>
                          <a:spcPct val="107000"/>
                        </a:lnSpc>
                        <a:spcAft>
                          <a:spcPts val="800"/>
                        </a:spcAft>
                        <a:buFontTx/>
                        <a:buChar char="-"/>
                      </a:pPr>
                      <a:endParaRPr lang="ru-RU" sz="1100" b="0" u="none" baseline="0" dirty="0" smtClean="0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  <a:ea typeface="Calibri"/>
                        <a:cs typeface="Times New Roman"/>
                      </a:endParaRPr>
                    </a:p>
                    <a:p>
                      <a:pPr marL="171450" indent="-171450" algn="just">
                        <a:lnSpc>
                          <a:spcPct val="107000"/>
                        </a:lnSpc>
                        <a:spcAft>
                          <a:spcPts val="800"/>
                        </a:spcAft>
                        <a:buFontTx/>
                        <a:buChar char="-"/>
                      </a:pPr>
                      <a:endParaRPr lang="ru-RU" sz="1100" b="0" u="none" dirty="0" smtClean="0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  <a:ea typeface="Calibri"/>
                        <a:cs typeface="Times New Roman"/>
                      </a:endParaRPr>
                    </a:p>
                  </a:txBody>
                  <a:tcPr marL="114300" marR="114300" marT="0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</a:tbl>
          </a:graphicData>
        </a:graphic>
      </p:graphicFrame>
      <p:graphicFrame>
        <p:nvGraphicFramePr>
          <p:cNvPr id="12" name="Таблица 11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290340781"/>
              </p:ext>
            </p:extLst>
          </p:nvPr>
        </p:nvGraphicFramePr>
        <p:xfrm>
          <a:off x="4965700" y="174929"/>
          <a:ext cx="4611756" cy="6556354"/>
        </p:xfrm>
        <a:graphic>
          <a:graphicData uri="http://schemas.openxmlformats.org/drawingml/2006/table">
            <a:tbl>
              <a:tblPr/>
              <a:tblGrid>
                <a:gridCol w="4611756"/>
              </a:tblGrid>
              <a:tr h="6556354"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80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ru-RU" sz="1200" b="1" i="0" u="sng" strike="noStrike" kern="1200" cap="none" spc="0" normalizeH="0" baseline="0" noProof="0" dirty="0" smtClean="0">
                          <a:ln>
                            <a:noFill/>
                          </a:ln>
                          <a:solidFill>
                            <a:srgbClr val="1F4E79"/>
                          </a:solidFill>
                          <a:effectLst/>
                          <a:uLnTx/>
                          <a:uFillTx/>
                          <a:latin typeface="Times New Roman"/>
                          <a:ea typeface="Calibri"/>
                          <a:cs typeface="Times New Roman"/>
                        </a:rPr>
                        <a:t>«Ведение личного подсобного хозяйства» </a:t>
                      </a:r>
                    </a:p>
                    <a:p>
                      <a:pPr marL="228600" marR="0" lvl="0" indent="-228600" algn="just" defTabSz="914400" rtl="0" eaLnBrk="1" fontAlgn="auto" latinLnBrk="0" hangingPunct="1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AutoNum type="arabicParenR"/>
                        <a:tabLst/>
                        <a:defRPr/>
                      </a:pPr>
                      <a:r>
                        <a:rPr kumimoji="0" lang="ru-RU" sz="1100" b="0" i="0" u="sng" strike="noStrike" kern="1200" cap="none" spc="0" normalizeH="0" baseline="0" noProof="0" dirty="0" smtClean="0">
                          <a:ln>
                            <a:noFill/>
                          </a:ln>
                          <a:solidFill>
                            <a:schemeClr val="accent1">
                              <a:lumMod val="50000"/>
                            </a:schemeClr>
                          </a:solidFill>
                          <a:effectLst/>
                          <a:uLnTx/>
                          <a:uFillTx/>
                          <a:latin typeface="Calibri" panose="020F0502020204030204" pitchFamily="34" charset="0"/>
                          <a:ea typeface="Calibri"/>
                          <a:cs typeface="Times New Roman"/>
                        </a:rPr>
                        <a:t>С целью заключения социального контракта гражданин берет на себя обязательства</a:t>
                      </a:r>
                      <a:r>
                        <a:rPr kumimoji="0" lang="ru-RU" sz="1100" b="0" i="0" u="none" strike="noStrike" kern="1200" cap="none" spc="0" normalizeH="0" baseline="0" noProof="0" dirty="0" smtClean="0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Calibri" panose="020F0502020204030204" pitchFamily="34" charset="0"/>
                          <a:ea typeface="Calibri"/>
                          <a:cs typeface="Times New Roman"/>
                        </a:rPr>
                        <a:t>:</a:t>
                      </a:r>
                    </a:p>
                    <a:p>
                      <a:pPr marL="0" marR="0" lvl="0" indent="-171450" algn="just" defTabSz="914400" rtl="0" eaLnBrk="1" fontAlgn="auto" latinLnBrk="0" hangingPunct="1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Char char="-"/>
                        <a:tabLst/>
                        <a:defRPr/>
                      </a:pPr>
                      <a:r>
                        <a:rPr kumimoji="0" lang="ru-RU" sz="1100" b="0" i="0" u="none" strike="noStrike" kern="1200" cap="none" spc="0" normalizeH="0" baseline="0" noProof="0" dirty="0" smtClean="0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Calibri" panose="020F0502020204030204" pitchFamily="34" charset="0"/>
                          <a:ea typeface="Calibri"/>
                          <a:cs typeface="Times New Roman"/>
                        </a:rPr>
                        <a:t>разработать проект плана ведения ЛПХ;</a:t>
                      </a:r>
                    </a:p>
                    <a:p>
                      <a:pPr marL="0" marR="0" lvl="0" indent="0" algn="just" defTabSz="914400" rtl="0" eaLnBrk="1" fontAlgn="auto" latinLnBrk="0" hangingPunct="1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ru-RU" sz="600" b="0" i="0" u="none" strike="noStrike" kern="1200" cap="none" spc="0" normalizeH="0" baseline="0" noProof="0" dirty="0" smtClean="0">
                        <a:ln>
                          <a:noFill/>
                        </a:ln>
                        <a:solidFill>
                          <a:prstClr val="black"/>
                        </a:solidFill>
                        <a:effectLst/>
                        <a:uLnTx/>
                        <a:uFillTx/>
                        <a:latin typeface="Calibri" panose="020F0502020204030204" pitchFamily="34" charset="0"/>
                        <a:ea typeface="Calibri"/>
                        <a:cs typeface="Times New Roman"/>
                      </a:endParaRPr>
                    </a:p>
                    <a:p>
                      <a:pPr marL="0" marR="0" lvl="0" indent="-171450" algn="just" defTabSz="914400" rtl="0" eaLnBrk="1" fontAlgn="auto" latinLnBrk="0" hangingPunct="1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Char char="-"/>
                        <a:tabLst/>
                        <a:defRPr/>
                      </a:pPr>
                      <a:r>
                        <a:rPr kumimoji="0" lang="ru-RU" sz="1100" b="0" i="0" u="none" strike="noStrike" kern="1200" cap="none" spc="0" normalizeH="0" baseline="0" noProof="0" dirty="0" smtClean="0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Calibri" panose="020F0502020204030204" pitchFamily="34" charset="0"/>
                          <a:ea typeface="Calibri"/>
                          <a:cs typeface="Times New Roman"/>
                        </a:rPr>
                        <a:t>предоставить в комплексный центр социального обслуживания населения по  месту жительства (далее – КЦСОН) план и документы, установленные постановлением Правительства Оренбургской области от 07.09.2020 №753-пп.</a:t>
                      </a:r>
                    </a:p>
                    <a:p>
                      <a:pPr marL="0" marR="0" lvl="0" indent="0" algn="just" defTabSz="914400" rtl="0" eaLnBrk="1" fontAlgn="auto" latinLnBrk="0" hangingPunct="1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ru-RU" sz="1100" b="0" i="0" u="none" strike="noStrike" kern="1200" cap="none" spc="0" normalizeH="0" baseline="0" noProof="0" dirty="0" smtClean="0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Calibri" panose="020F0502020204030204" pitchFamily="34" charset="0"/>
                          <a:ea typeface="Calibri"/>
                          <a:cs typeface="Times New Roman"/>
                        </a:rPr>
                        <a:t>2) </a:t>
                      </a:r>
                      <a:r>
                        <a:rPr kumimoji="0" lang="ru-RU" sz="1200" b="0" i="0" u="sng" strike="noStrike" kern="1200" cap="none" spc="0" normalizeH="0" baseline="0" noProof="0" dirty="0" smtClean="0">
                          <a:ln>
                            <a:noFill/>
                          </a:ln>
                          <a:solidFill>
                            <a:schemeClr val="accent1">
                              <a:lumMod val="50000"/>
                            </a:schemeClr>
                          </a:solidFill>
                          <a:effectLst/>
                          <a:uLnTx/>
                          <a:uFillTx/>
                          <a:latin typeface="Calibri" panose="020F0502020204030204" pitchFamily="34" charset="0"/>
                          <a:ea typeface="Calibri"/>
                          <a:cs typeface="Times New Roman"/>
                        </a:rPr>
                        <a:t>После заключения социального контракта гражданин берет на себя обязательства:</a:t>
                      </a:r>
                    </a:p>
                    <a:p>
                      <a:pPr marL="0" marR="0" lvl="0" indent="-171450" algn="just" defTabSz="914400" rtl="0" eaLnBrk="1" fontAlgn="auto" latinLnBrk="0" hangingPunct="1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Char char="-"/>
                        <a:tabLst/>
                        <a:defRPr/>
                      </a:pPr>
                      <a:r>
                        <a:rPr kumimoji="0" lang="ru-RU" sz="1100" b="0" i="0" u="none" strike="noStrike" kern="1200" cap="none" spc="0" normalizeH="0" baseline="0" noProof="0" dirty="0" smtClean="0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Calibri" panose="020F0502020204030204" pitchFamily="34" charset="0"/>
                          <a:ea typeface="Calibri"/>
                          <a:cs typeface="Times New Roman"/>
                        </a:rPr>
                        <a:t>встать на учет в налоговом органе  в качестве налогоплательщика налога на профессиональный доход;</a:t>
                      </a:r>
                    </a:p>
                    <a:p>
                      <a:pPr marL="0" marR="0" lvl="0" indent="0" algn="just" defTabSz="914400" rtl="0" eaLnBrk="1" fontAlgn="auto" latinLnBrk="0" hangingPunct="1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ru-RU" sz="600" b="0" i="0" u="none" strike="noStrike" kern="1200" cap="none" spc="0" normalizeH="0" baseline="0" noProof="0" dirty="0" smtClean="0">
                        <a:ln>
                          <a:noFill/>
                        </a:ln>
                        <a:solidFill>
                          <a:prstClr val="black"/>
                        </a:solidFill>
                        <a:effectLst/>
                        <a:uLnTx/>
                        <a:uFillTx/>
                        <a:latin typeface="Calibri" panose="020F0502020204030204" pitchFamily="34" charset="0"/>
                        <a:ea typeface="Calibri"/>
                        <a:cs typeface="Times New Roman"/>
                      </a:endParaRPr>
                    </a:p>
                    <a:p>
                      <a:pPr marL="0" marR="0" lvl="0" indent="-171450" algn="just" defTabSz="914400" rtl="0" eaLnBrk="1" fontAlgn="auto" latinLnBrk="0" hangingPunct="1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Char char="-"/>
                        <a:tabLst/>
                        <a:defRPr/>
                      </a:pPr>
                      <a:r>
                        <a:rPr kumimoji="0" lang="ru-RU" sz="1100" b="0" i="0" u="none" strike="noStrike" kern="1200" cap="none" spc="0" normalizeH="0" baseline="0" noProof="0" dirty="0" smtClean="0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Calibri" panose="020F0502020204030204" pitchFamily="34" charset="0"/>
                          <a:ea typeface="Calibri"/>
                          <a:cs typeface="Times New Roman"/>
                        </a:rPr>
                        <a:t>предоставить в орган социальной защиты населения документы, подтверждающие факт </a:t>
                      </a:r>
                      <a:r>
                        <a:rPr kumimoji="0" lang="ru-RU" sz="1100" b="0" i="0" u="none" strike="noStrike" kern="1200" cap="none" spc="0" normalizeH="0" baseline="0" noProof="0" smtClean="0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Calibri" panose="020F0502020204030204" pitchFamily="34" charset="0"/>
                          <a:ea typeface="Calibri"/>
                          <a:cs typeface="Times New Roman"/>
                        </a:rPr>
                        <a:t>расходования </a:t>
                      </a:r>
                      <a:r>
                        <a:rPr kumimoji="0" lang="ru-RU" sz="1100" b="0" i="0" u="none" strike="noStrike" kern="1200" cap="none" spc="0" normalizeH="0" baseline="0" noProof="0" smtClean="0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Calibri" panose="020F0502020204030204" pitchFamily="34" charset="0"/>
                          <a:ea typeface="Calibri"/>
                          <a:cs typeface="Times New Roman"/>
                        </a:rPr>
                        <a:t>средств </a:t>
                      </a:r>
                      <a:r>
                        <a:rPr kumimoji="0" lang="ru-RU" sz="1100" b="0" i="0" u="none" strike="noStrike" kern="1200" cap="none" spc="0" normalizeH="0" baseline="0" noProof="0" dirty="0" smtClean="0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Calibri" panose="020F0502020204030204" pitchFamily="34" charset="0"/>
                          <a:ea typeface="Calibri"/>
                          <a:cs typeface="Times New Roman"/>
                        </a:rPr>
                        <a:t>полученной денежной выплаты;</a:t>
                      </a:r>
                    </a:p>
                    <a:p>
                      <a:pPr marL="0" marR="0" lvl="0" indent="0" algn="just" defTabSz="914400" rtl="0" eaLnBrk="1" fontAlgn="auto" latinLnBrk="0" hangingPunct="1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ru-RU" sz="600" b="0" i="0" u="none" strike="noStrike" kern="1200" cap="none" spc="0" normalizeH="0" baseline="0" noProof="0" dirty="0" smtClean="0">
                        <a:ln>
                          <a:noFill/>
                        </a:ln>
                        <a:solidFill>
                          <a:prstClr val="black"/>
                        </a:solidFill>
                        <a:effectLst/>
                        <a:uLnTx/>
                        <a:uFillTx/>
                        <a:latin typeface="Calibri" panose="020F0502020204030204" pitchFamily="34" charset="0"/>
                        <a:ea typeface="Calibri"/>
                        <a:cs typeface="Times New Roman"/>
                      </a:endParaRPr>
                    </a:p>
                    <a:p>
                      <a:pPr marL="0" marR="0" lvl="0" indent="-171450" algn="just" defTabSz="914400" rtl="0" eaLnBrk="1" fontAlgn="auto" latinLnBrk="0" hangingPunct="1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Char char="-"/>
                        <a:tabLst/>
                        <a:defRPr/>
                      </a:pPr>
                      <a:r>
                        <a:rPr kumimoji="0" lang="ru-RU" sz="1100" b="0" i="0" u="none" strike="noStrike" kern="1200" cap="none" spc="0" normalizeH="0" baseline="0" noProof="0" dirty="0" smtClean="0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Calibri" panose="020F0502020204030204" pitchFamily="34" charset="0"/>
                          <a:ea typeface="Calibri"/>
                          <a:cs typeface="Times New Roman"/>
                        </a:rPr>
                        <a:t>приобрести в период действия социального контракта необходимые для ведения ЛПХ товары, а также продукцию, относимую к сельскохозяйственной продукции, утвержденную постановлением  Правительства Российской Федерации от 25.07.2006 №458 «Об отнесении видов продукции к сельскохозяйственной продукции и к продукции первичной переработки, произведенной из сельскохозяйственного сырья собственного производства»;</a:t>
                      </a:r>
                    </a:p>
                    <a:p>
                      <a:pPr marL="0" marR="0" lvl="0" indent="0" algn="just" defTabSz="914400" rtl="0" eaLnBrk="1" fontAlgn="auto" latinLnBrk="0" hangingPunct="1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ru-RU" sz="600" b="0" i="0" u="none" strike="noStrike" kern="1200" cap="none" spc="0" normalizeH="0" baseline="0" noProof="0" dirty="0" smtClean="0">
                        <a:ln>
                          <a:noFill/>
                        </a:ln>
                        <a:solidFill>
                          <a:prstClr val="black"/>
                        </a:solidFill>
                        <a:effectLst/>
                        <a:uLnTx/>
                        <a:uFillTx/>
                        <a:latin typeface="Calibri" panose="020F0502020204030204" pitchFamily="34" charset="0"/>
                        <a:ea typeface="Calibri"/>
                        <a:cs typeface="Times New Roman"/>
                      </a:endParaRPr>
                    </a:p>
                    <a:p>
                      <a:pPr marL="0" marR="0" lvl="0" indent="-171450" algn="just" defTabSz="914400" rtl="0" eaLnBrk="1" fontAlgn="auto" latinLnBrk="0" hangingPunct="1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Char char="-"/>
                        <a:tabLst/>
                        <a:defRPr/>
                      </a:pPr>
                      <a:r>
                        <a:rPr kumimoji="0" lang="ru-RU" sz="1100" b="0" i="0" u="none" strike="noStrike" kern="1200" cap="none" spc="0" normalizeH="0" baseline="0" noProof="0" dirty="0" smtClean="0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Calibri" panose="020F0502020204030204" pitchFamily="34" charset="0"/>
                          <a:ea typeface="Calibri"/>
                          <a:cs typeface="Times New Roman"/>
                        </a:rPr>
                        <a:t>осуществлять реализацию сельскохозяйственной  продукции, произведенной и переработанной при ведении ЛПХ;</a:t>
                      </a:r>
                    </a:p>
                    <a:p>
                      <a:pPr marL="0" marR="0" lvl="0" indent="0" algn="just" defTabSz="914400" rtl="0" eaLnBrk="1" fontAlgn="auto" latinLnBrk="0" hangingPunct="1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ru-RU" sz="600" b="0" i="0" u="none" strike="noStrike" kern="1200" cap="none" spc="0" normalizeH="0" baseline="0" noProof="0" dirty="0" smtClean="0">
                        <a:ln>
                          <a:noFill/>
                        </a:ln>
                        <a:solidFill>
                          <a:prstClr val="black"/>
                        </a:solidFill>
                        <a:effectLst/>
                        <a:uLnTx/>
                        <a:uFillTx/>
                        <a:latin typeface="Calibri" panose="020F0502020204030204" pitchFamily="34" charset="0"/>
                        <a:ea typeface="Calibri"/>
                        <a:cs typeface="Times New Roman"/>
                      </a:endParaRPr>
                    </a:p>
                    <a:p>
                      <a:pPr marL="0" marR="0" lvl="0" indent="-171450" algn="just" defTabSz="914400" rtl="0" eaLnBrk="1" fontAlgn="auto" latinLnBrk="0" hangingPunct="1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Char char="-"/>
                        <a:tabLst/>
                        <a:defRPr/>
                      </a:pPr>
                      <a:r>
                        <a:rPr kumimoji="0" lang="ru-RU" sz="1100" b="0" i="0" u="none" strike="noStrike" kern="1200" cap="none" spc="0" normalizeH="0" baseline="0" noProof="0" dirty="0" smtClean="0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Calibri" panose="020F0502020204030204" pitchFamily="34" charset="0"/>
                          <a:ea typeface="Calibri"/>
                          <a:cs typeface="Times New Roman"/>
                        </a:rPr>
                        <a:t>ежемесячно, в </a:t>
                      </a:r>
                      <a:r>
                        <a:rPr lang="ru-RU" sz="1100" b="0" u="none" baseline="0" dirty="0" smtClean="0">
                          <a:solidFill>
                            <a:schemeClr val="tx1"/>
                          </a:solidFill>
                          <a:effectLst/>
                          <a:latin typeface="+mn-lt"/>
                          <a:ea typeface="Calibri"/>
                          <a:cs typeface="Times New Roman"/>
                        </a:rPr>
                        <a:t>период действия контракта, не позднее 3 числа месяца, следующего за месяцем реализации плана мероприятий, предусмотренных программой социальной адаптации, представлять в КЦСОН отчет о ведении ЛПХ. </a:t>
                      </a:r>
                      <a:endParaRPr lang="ru-RU" sz="1100" b="0" u="none" dirty="0" smtClean="0">
                        <a:solidFill>
                          <a:schemeClr val="tx1"/>
                        </a:solidFill>
                        <a:effectLst/>
                        <a:latin typeface="+mn-lt"/>
                        <a:ea typeface="Calibri"/>
                        <a:cs typeface="Times New Roman"/>
                      </a:endParaRPr>
                    </a:p>
                  </a:txBody>
                  <a:tcPr marL="114300" marR="114300" marT="0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</a:tbl>
          </a:graphicData>
        </a:graphic>
      </p:graphicFrame>
      <p:pic>
        <p:nvPicPr>
          <p:cNvPr id="2" name="Рисунок 1"/>
          <p:cNvPicPr>
            <a:picLocks noChangeAspect="1"/>
          </p:cNvPicPr>
          <p:nvPr/>
        </p:nvPicPr>
        <p:blipFill>
          <a:blip r:embed="rId3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540689" y="5065249"/>
            <a:ext cx="699715" cy="675593"/>
          </a:xfrm>
          <a:prstGeom prst="rect">
            <a:avLst/>
          </a:prstGeom>
        </p:spPr>
      </p:pic>
      <p:pic>
        <p:nvPicPr>
          <p:cNvPr id="4" name="Рисунок 3"/>
          <p:cNvPicPr>
            <a:picLocks noChangeAspect="1"/>
          </p:cNvPicPr>
          <p:nvPr/>
        </p:nvPicPr>
        <p:blipFill>
          <a:blip r:embed="rId4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2184503" y="5001408"/>
            <a:ext cx="724798" cy="694745"/>
          </a:xfrm>
          <a:prstGeom prst="rect">
            <a:avLst/>
          </a:prstGeom>
        </p:spPr>
      </p:pic>
      <p:pic>
        <p:nvPicPr>
          <p:cNvPr id="8" name="Рисунок 7"/>
          <p:cNvPicPr>
            <a:picLocks noChangeAspect="1"/>
          </p:cNvPicPr>
          <p:nvPr/>
        </p:nvPicPr>
        <p:blipFill>
          <a:blip r:embed="rId5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3874516" y="5065249"/>
            <a:ext cx="626327" cy="694744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87723420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Тема Office">
  <a:themeElements>
    <a:clrScheme name="Тема 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Тема Office">
      <a:majorFont>
        <a:latin typeface="Calibri Light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Тема 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=""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Стандартная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173</TotalTime>
  <Words>493</Words>
  <Application>Microsoft Office PowerPoint</Application>
  <PresentationFormat>Лист A4 (210x297 мм)</PresentationFormat>
  <Paragraphs>39</Paragraphs>
  <Slides>2</Slides>
  <Notes>0</Notes>
  <HiddenSlides>0</HiddenSlides>
  <MMClips>0</MMClips>
  <ScaleCrop>false</ScaleCrop>
  <HeadingPairs>
    <vt:vector size="4" baseType="variant">
      <vt:variant>
        <vt:lpstr>Тема</vt:lpstr>
      </vt:variant>
      <vt:variant>
        <vt:i4>1</vt:i4>
      </vt:variant>
      <vt:variant>
        <vt:lpstr>Заголовки слайдов</vt:lpstr>
      </vt:variant>
      <vt:variant>
        <vt:i4>2</vt:i4>
      </vt:variant>
    </vt:vector>
  </HeadingPairs>
  <TitlesOfParts>
    <vt:vector size="3" baseType="lpstr">
      <vt:lpstr>Тема Office</vt:lpstr>
      <vt:lpstr>Презентация PowerPoint</vt:lpstr>
      <vt:lpstr>Презентация PowerPoint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Презентация PowerPoint</dc:title>
  <dc:creator>Piskovets</dc:creator>
  <cp:lastModifiedBy>mihailenko-oa</cp:lastModifiedBy>
  <cp:revision>24</cp:revision>
  <cp:lastPrinted>2021-01-27T10:57:10Z</cp:lastPrinted>
  <dcterms:created xsi:type="dcterms:W3CDTF">2021-01-11T17:25:42Z</dcterms:created>
  <dcterms:modified xsi:type="dcterms:W3CDTF">2021-01-27T10:58:22Z</dcterms:modified>
</cp:coreProperties>
</file>

<file path=docProps/thumbnail.jpeg>
</file>